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2374900" y="2387600"/>
            <a:ext cx="19621500" cy="4876800"/>
          </a:xfrm>
          <a:prstGeom prst="rect">
            <a:avLst/>
          </a:prstGeom>
        </p:spPr>
        <p:txBody>
          <a:bodyPr anchor="b"/>
          <a:lstStyle>
            <a:lvl1pPr algn="ctr"/>
          </a:lstStyle>
          <a:p>
            <a:pPr/>
            <a:r>
              <a:t>Title Text</a:t>
            </a:r>
          </a:p>
        </p:txBody>
      </p:sp>
      <p:sp>
        <p:nvSpPr>
          <p:cNvPr id="12" name="Body Level One…"/>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pPr/>
            <a:r>
              <a:t>“Type a quote here.”</a:t>
            </a:r>
          </a:p>
        </p:txBody>
      </p:sp>
      <p:sp>
        <p:nvSpPr>
          <p:cNvPr id="9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Pyramids of Giza silhouetted against an orange sunset"/>
          <p:cNvSpPr/>
          <p:nvPr>
            <p:ph type="pic" idx="21"/>
          </p:nvPr>
        </p:nvSpPr>
        <p:spPr>
          <a:xfrm>
            <a:off x="0" y="-1816100"/>
            <a:ext cx="24384000" cy="1608893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yramids of Giza silhouetted against an orange sunset"/>
          <p:cNvSpPr/>
          <p:nvPr>
            <p:ph type="pic" idx="21"/>
          </p:nvPr>
        </p:nvSpPr>
        <p:spPr>
          <a:xfrm>
            <a:off x="2273300" y="-3352800"/>
            <a:ext cx="19850100" cy="1294656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374900" y="9080500"/>
            <a:ext cx="19621500" cy="1905000"/>
          </a:xfrm>
          <a:prstGeom prst="rect">
            <a:avLst/>
          </a:prstGeom>
        </p:spPr>
        <p:txBody>
          <a:bodyPr anchor="b"/>
          <a:lstStyle>
            <a:lvl1pPr algn="ctr"/>
          </a:lstStyle>
          <a:p>
            <a:pPr/>
            <a:r>
              <a:t>Title Text</a:t>
            </a:r>
          </a:p>
        </p:txBody>
      </p:sp>
      <p:sp>
        <p:nvSpPr>
          <p:cNvPr id="22" name="Body Level One…"/>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74900" y="5143500"/>
            <a:ext cx="19621500" cy="3429000"/>
          </a:xfrm>
          <a:prstGeom prst="rect">
            <a:avLst/>
          </a:prstGeom>
        </p:spPr>
        <p:txBody>
          <a:bodyPr/>
          <a:lstStyle>
            <a:lvl1pPr algn="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Pyramids of Giza silhouetted against an orange sunset"/>
          <p:cNvSpPr/>
          <p:nvPr>
            <p:ph type="pic" idx="21"/>
          </p:nvPr>
        </p:nvSpPr>
        <p:spPr>
          <a:xfrm>
            <a:off x="10998200" y="1930400"/>
            <a:ext cx="15167286" cy="10007600"/>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816100" y="1943100"/>
            <a:ext cx="10502900" cy="5626100"/>
          </a:xfrm>
          <a:prstGeom prst="rect">
            <a:avLst/>
          </a:prstGeom>
        </p:spPr>
        <p:txBody>
          <a:bodyPr anchor="b"/>
          <a:lstStyle>
            <a:lvl1pPr algn="ctr">
              <a:defRPr sz="9400"/>
            </a:lvl1pPr>
          </a:lstStyle>
          <a:p>
            <a:pPr/>
            <a:r>
              <a:t>Title Text</a:t>
            </a:r>
          </a:p>
        </p:txBody>
      </p:sp>
      <p:sp>
        <p:nvSpPr>
          <p:cNvPr id="40" name="Body Level One…"/>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57" name="Body Level One…"/>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67"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Pyramids of Giza silhouetted against an orange sunset"/>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pPr/>
          </a:p>
        </p:txBody>
      </p:sp>
      <p:sp>
        <p:nvSpPr>
          <p:cNvPr id="84" name="Close-up of a pyramid in Giza"/>
          <p:cNvSpPr/>
          <p:nvPr>
            <p:ph type="pic" idx="22"/>
          </p:nvPr>
        </p:nvSpPr>
        <p:spPr>
          <a:xfrm>
            <a:off x="13111577" y="4381521"/>
            <a:ext cx="9977826" cy="15152734"/>
          </a:xfrm>
          <a:prstGeom prst="rect">
            <a:avLst/>
          </a:prstGeom>
          <a:ln w="9525">
            <a:round/>
          </a:ln>
        </p:spPr>
        <p:txBody>
          <a:bodyPr lIns="91439" tIns="45719" rIns="91439" bIns="45719" anchor="t">
            <a:noAutofit/>
          </a:bodyPr>
          <a:lstStyle/>
          <a:p>
            <a:pPr/>
          </a:p>
        </p:txBody>
      </p:sp>
      <p:sp>
        <p:nvSpPr>
          <p:cNvPr id="85" name="Sphinx in front of the pyramids of Giza with a clear blue sky in the background"/>
          <p:cNvSpPr/>
          <p:nvPr>
            <p:ph type="pic" idx="23"/>
          </p:nvPr>
        </p:nvSpPr>
        <p:spPr>
          <a:xfrm>
            <a:off x="-139700" y="-25400"/>
            <a:ext cx="17310482" cy="12984978"/>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video" Target="https://www.youtube.com/embed/kzWS0t5F-wE?feature=oembed" TargetMode="External"/><Relationship Id="rId3"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com.co"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youtu.be/kzWS0t5F-wE"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Credible Sources for Research"/>
          <p:cNvSpPr txBox="1"/>
          <p:nvPr>
            <p:ph type="ctrTitle"/>
          </p:nvPr>
        </p:nvSpPr>
        <p:spPr>
          <a:prstGeom prst="rect">
            <a:avLst/>
          </a:prstGeom>
        </p:spPr>
        <p:txBody>
          <a:bodyPr/>
          <a:lstStyle/>
          <a:p>
            <a:pPr/>
            <a:r>
              <a:t>Credible Sources for Research</a:t>
            </a:r>
          </a:p>
        </p:txBody>
      </p:sp>
      <p:sp>
        <p:nvSpPr>
          <p:cNvPr id="120" name="Lisa K. Gailey…"/>
          <p:cNvSpPr txBox="1"/>
          <p:nvPr>
            <p:ph type="subTitle" sz="quarter" idx="1"/>
          </p:nvPr>
        </p:nvSpPr>
        <p:spPr>
          <a:prstGeom prst="rect">
            <a:avLst/>
          </a:prstGeom>
        </p:spPr>
        <p:txBody>
          <a:bodyPr/>
          <a:lstStyle/>
          <a:p>
            <a:pPr/>
            <a:r>
              <a:t>Lisa K. Gailey</a:t>
            </a:r>
          </a:p>
          <a:p>
            <a:pPr/>
            <a:r>
              <a:t>Mesita Elementary Librarian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Evaluating Web Sites"/>
          <p:cNvSpPr txBox="1"/>
          <p:nvPr>
            <p:ph type="title"/>
          </p:nvPr>
        </p:nvSpPr>
        <p:spPr>
          <a:prstGeom prst="rect">
            <a:avLst/>
          </a:prstGeom>
        </p:spPr>
        <p:txBody>
          <a:bodyPr/>
          <a:lstStyle/>
          <a:p>
            <a:pPr/>
            <a:r>
              <a:t>Evaluating Web Sites</a:t>
            </a:r>
          </a:p>
        </p:txBody>
      </p:sp>
      <p:pic>
        <p:nvPicPr>
          <p:cNvPr id="147" name="Evaluating Web Sites" descr="Evaluating Web Sites"/>
          <p:cNvPicPr>
            <a:picLocks noChangeAspect="0"/>
          </p:cNvPicPr>
          <p:nvPr>
            <a:videoFile xmlns:mc="http://schemas.openxmlformats.org/markup-compatibility/2006" xmlns:aiw="http://developer.apple.com/namespaces/iwork" r:link="rId2" mc:Ignorable="aiw" aiw:title="Evaluating Web Sites" aiw:author="University of Maryland Global Campus Library"/>
          </p:nvPr>
        </p:nvPicPr>
        <p:blipFill>
          <a:blip r:embed="rId3">
            <a:extLst/>
          </a:blip>
          <a:stretch>
            <a:fillRect/>
          </a:stretch>
        </p:blipFill>
        <p:spPr>
          <a:xfrm>
            <a:off x="6714742" y="3440243"/>
            <a:ext cx="10469182" cy="7851887"/>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47"/>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47"/>
                </p:tgtEl>
              </p:cMediaNode>
            </p:video>
            <p:seq concurrent="1" prevAc="none" nextAc="seek">
              <p:cTn id="8" evtFilter="cancelBubble" nodeType="interactiveSeq" restart="whenNotActive" fill="hold">
                <p:stCondLst>
                  <p:cond delay="0" evt="onClick">
                    <p:tgtEl>
                      <p:spTgt spid="147"/>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47"/>
                                        </p:tgtEl>
                                      </p:cBhvr>
                                    </p:cmd>
                                  </p:childTnLst>
                                </p:cTn>
                              </p:par>
                            </p:childTnLst>
                          </p:cTn>
                        </p:par>
                      </p:childTnLst>
                    </p:cTn>
                  </p:par>
                </p:childTnLst>
              </p:cTn>
              <p:nextCondLst>
                <p:cond delay="0" evt="onClick">
                  <p:tgtEl>
                    <p:spTgt spid="14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trategies"/>
          <p:cNvSpPr txBox="1"/>
          <p:nvPr>
            <p:ph type="title"/>
          </p:nvPr>
        </p:nvSpPr>
        <p:spPr>
          <a:prstGeom prst="rect">
            <a:avLst/>
          </a:prstGeom>
        </p:spPr>
        <p:txBody>
          <a:bodyPr/>
          <a:lstStyle/>
          <a:p>
            <a:pPr/>
            <a:r>
              <a:t>Strategies</a:t>
            </a:r>
          </a:p>
        </p:txBody>
      </p:sp>
      <p:sp>
        <p:nvSpPr>
          <p:cNvPr id="150" name="Check the facts: there are many fact checking websites available online.  A good fact checking service will use neutral wording and will provide unbiased, authoritative sources to support their claims.…"/>
          <p:cNvSpPr txBox="1"/>
          <p:nvPr>
            <p:ph type="body" idx="1"/>
          </p:nvPr>
        </p:nvSpPr>
        <p:spPr>
          <a:prstGeom prst="rect">
            <a:avLst/>
          </a:prstGeom>
        </p:spPr>
        <p:txBody>
          <a:bodyPr/>
          <a:lstStyle/>
          <a:p>
            <a:pPr marL="574548" indent="-574548" defTabSz="718184">
              <a:spcBef>
                <a:spcPts val="3600"/>
              </a:spcBef>
              <a:buBlip>
                <a:blip r:embed="rId2"/>
              </a:buBlip>
              <a:defRPr sz="4524"/>
            </a:pPr>
            <a:r>
              <a:t>Check the facts: there are many fact checking websites available online.  A good fact checking service will use neutral wording and will provide unbiased, authoritative sources to support their claims.  </a:t>
            </a:r>
          </a:p>
          <a:p>
            <a:pPr marL="574548" indent="-574548" defTabSz="718184">
              <a:spcBef>
                <a:spcPts val="3600"/>
              </a:spcBef>
              <a:buBlip>
                <a:blip r:embed="rId2"/>
              </a:buBlip>
              <a:defRPr sz="4524"/>
            </a:pPr>
            <a:r>
              <a:t>Check the “About Us” section.  Does it disclose a source of funding?   You will know the purpose and viewpoint.</a:t>
            </a:r>
          </a:p>
          <a:p>
            <a:pPr marL="574548" indent="-574548" defTabSz="718184">
              <a:spcBef>
                <a:spcPts val="3600"/>
              </a:spcBef>
              <a:buBlip>
                <a:blip r:embed="rId2"/>
              </a:buBlip>
              <a:defRPr sz="4524"/>
            </a:pPr>
            <a:r>
              <a:t>Citations and Evidence:  Information is cited so you can track down the source and verify it.  What evidence is used to prove the author’s point?Is the information used logically.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Beware of:"/>
          <p:cNvSpPr txBox="1"/>
          <p:nvPr>
            <p:ph type="title"/>
          </p:nvPr>
        </p:nvSpPr>
        <p:spPr>
          <a:prstGeom prst="rect">
            <a:avLst/>
          </a:prstGeom>
        </p:spPr>
        <p:txBody>
          <a:bodyPr/>
          <a:lstStyle/>
          <a:p>
            <a:pPr/>
            <a:r>
              <a:t>Beware of:</a:t>
            </a:r>
          </a:p>
        </p:txBody>
      </p:sp>
      <p:sp>
        <p:nvSpPr>
          <p:cNvPr id="153" name="Websites that contain the suffix “lo” or end in “.com.co&quot;…"/>
          <p:cNvSpPr txBox="1"/>
          <p:nvPr>
            <p:ph type="body" idx="1"/>
          </p:nvPr>
        </p:nvSpPr>
        <p:spPr>
          <a:prstGeom prst="rect">
            <a:avLst/>
          </a:prstGeom>
        </p:spPr>
        <p:txBody>
          <a:bodyPr/>
          <a:lstStyle/>
          <a:p>
            <a:pPr marL="640588" indent="-640588" defTabSz="800735">
              <a:spcBef>
                <a:spcPts val="4000"/>
              </a:spcBef>
              <a:buBlip>
                <a:blip r:embed="rId2"/>
              </a:buBlip>
              <a:defRPr sz="5044"/>
            </a:pPr>
            <a:r>
              <a:t>Websites that contain the suffix “lo” or end in “.</a:t>
            </a:r>
            <a:r>
              <a:rPr u="sng">
                <a:hlinkClick r:id="rId3" invalidUrl="" action="" tgtFrame="" tooltip="" history="1" highlightClick="0" endSnd="0"/>
              </a:rPr>
              <a:t>com.co</a:t>
            </a:r>
            <a:r>
              <a:t>"</a:t>
            </a:r>
          </a:p>
          <a:p>
            <a:pPr marL="640588" indent="-640588" defTabSz="800735">
              <a:spcBef>
                <a:spcPts val="4000"/>
              </a:spcBef>
              <a:buBlip>
                <a:blip r:embed="rId2"/>
              </a:buBlip>
              <a:defRPr sz="5044"/>
            </a:pPr>
            <a:r>
              <a:t>Websites that urge you to dox an individual or organization</a:t>
            </a:r>
          </a:p>
          <a:p>
            <a:pPr marL="640588" indent="-640588" defTabSz="800735">
              <a:spcBef>
                <a:spcPts val="4000"/>
              </a:spcBef>
              <a:buBlip>
                <a:blip r:embed="rId2"/>
              </a:buBlip>
              <a:defRPr sz="5044"/>
            </a:pPr>
            <a:r>
              <a:t>Websites that have amateurish design, use all caps, and play on your emotions.</a:t>
            </a:r>
          </a:p>
          <a:p>
            <a:pPr marL="640588" indent="-640588" defTabSz="800735">
              <a:spcBef>
                <a:spcPts val="4000"/>
              </a:spcBef>
              <a:buBlip>
                <a:blip r:embed="rId2"/>
              </a:buBlip>
              <a:defRPr sz="5044"/>
            </a:pPr>
            <a:r>
              <a:t>Memes making the rounds of Facebook or other social media sites.</a:t>
            </a:r>
          </a:p>
          <a:p>
            <a:pPr marL="640588" indent="-640588" defTabSz="800735">
              <a:spcBef>
                <a:spcPts val="4000"/>
              </a:spcBef>
              <a:buBlip>
                <a:blip r:embed="rId2"/>
              </a:buBlip>
              <a:defRPr sz="5044"/>
            </a:pPr>
            <a:r>
              <a:t>Clickbait or sensationalist headlines and odd photos.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Burst your filter bubble"/>
          <p:cNvSpPr txBox="1"/>
          <p:nvPr>
            <p:ph type="title"/>
          </p:nvPr>
        </p:nvSpPr>
        <p:spPr>
          <a:prstGeom prst="rect">
            <a:avLst/>
          </a:prstGeom>
        </p:spPr>
        <p:txBody>
          <a:bodyPr/>
          <a:lstStyle/>
          <a:p>
            <a:pPr/>
            <a:r>
              <a:t>Burst your filter bubble</a:t>
            </a:r>
          </a:p>
        </p:txBody>
      </p:sp>
      <p:sp>
        <p:nvSpPr>
          <p:cNvPr id="156" name="Web browsers and social media sites employ algorithms that feed you information you’ve show a preference for.  The filter bubble connects us to news that ends to reinforce our set views, rather than challenging us with new ideas.…"/>
          <p:cNvSpPr txBox="1"/>
          <p:nvPr>
            <p:ph type="body" idx="1"/>
          </p:nvPr>
        </p:nvSpPr>
        <p:spPr>
          <a:prstGeom prst="rect">
            <a:avLst/>
          </a:prstGeom>
        </p:spPr>
        <p:txBody>
          <a:bodyPr/>
          <a:lstStyle/>
          <a:p>
            <a:pPr marL="614172" indent="-614172" defTabSz="767715">
              <a:spcBef>
                <a:spcPts val="3900"/>
              </a:spcBef>
              <a:buBlip>
                <a:blip r:embed="rId2"/>
              </a:buBlip>
              <a:defRPr sz="4836"/>
            </a:pPr>
            <a:r>
              <a:t>Web browsers and social media sites employ algorithms that feed you information you’ve show a preference for.  The filter bubble connects us to news that ends to reinforce our set views, rather than challenging us with new ideas.  </a:t>
            </a:r>
          </a:p>
          <a:p>
            <a:pPr marL="614172" indent="-614172" defTabSz="767715">
              <a:spcBef>
                <a:spcPts val="3900"/>
              </a:spcBef>
              <a:buBlip>
                <a:blip r:embed="rId2"/>
              </a:buBlip>
              <a:defRPr sz="4836"/>
            </a:pPr>
            <a:r>
              <a:t>Seek credible information from both sides of an issue.</a:t>
            </a:r>
          </a:p>
          <a:p>
            <a:pPr marL="614172" indent="-614172" defTabSz="767715">
              <a:spcBef>
                <a:spcPts val="3900"/>
              </a:spcBef>
              <a:buBlip>
                <a:blip r:embed="rId2"/>
              </a:buBlip>
              <a:defRPr sz="4836"/>
            </a:pPr>
            <a:r>
              <a:t>Use databases that aren’t influenced by your previous web searches</a:t>
            </a:r>
          </a:p>
          <a:p>
            <a:pPr marL="614172" indent="-614172" defTabSz="767715">
              <a:spcBef>
                <a:spcPts val="3900"/>
              </a:spcBef>
              <a:buBlip>
                <a:blip r:embed="rId2"/>
              </a:buBlip>
              <a:defRPr sz="4836"/>
            </a:pPr>
            <a:r>
              <a:t>Talk to people with a different view from yours.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Examples of Credible Sources:Websites"/>
          <p:cNvSpPr txBox="1"/>
          <p:nvPr>
            <p:ph type="title"/>
          </p:nvPr>
        </p:nvSpPr>
        <p:spPr>
          <a:prstGeom prst="rect">
            <a:avLst/>
          </a:prstGeom>
        </p:spPr>
        <p:txBody>
          <a:bodyPr/>
          <a:lstStyle>
            <a:lvl1pPr defTabSz="718184">
              <a:defRPr sz="8700"/>
            </a:lvl1pPr>
          </a:lstStyle>
          <a:p>
            <a:pPr/>
            <a:r>
              <a:t>Examples of Credible Sources:Websites</a:t>
            </a:r>
          </a:p>
        </p:txBody>
      </p:sp>
      <p:sp>
        <p:nvSpPr>
          <p:cNvPr id="159" name="JSTOR - online library of books, articles, and journals.…"/>
          <p:cNvSpPr txBox="1"/>
          <p:nvPr>
            <p:ph type="body" idx="1"/>
          </p:nvPr>
        </p:nvSpPr>
        <p:spPr>
          <a:prstGeom prst="rect">
            <a:avLst/>
          </a:prstGeom>
        </p:spPr>
        <p:txBody>
          <a:bodyPr/>
          <a:lstStyle/>
          <a:p>
            <a:pPr marL="482091" indent="-482091" defTabSz="602615">
              <a:spcBef>
                <a:spcPts val="3000"/>
              </a:spcBef>
              <a:buBlip>
                <a:blip r:embed="rId2"/>
              </a:buBlip>
              <a:defRPr sz="3796"/>
            </a:pPr>
            <a:r>
              <a:t>JSTOR - online library of books, articles, and journals.</a:t>
            </a:r>
          </a:p>
          <a:p>
            <a:pPr marL="482091" indent="-482091" defTabSz="602615">
              <a:spcBef>
                <a:spcPts val="3000"/>
              </a:spcBef>
              <a:buBlip>
                <a:blip r:embed="rId2"/>
              </a:buBlip>
              <a:defRPr sz="3796"/>
            </a:pPr>
            <a:r>
              <a:t>GoogleScholar - easy to use search engine of scholarly pieces of writing and free to use. </a:t>
            </a:r>
          </a:p>
          <a:p>
            <a:pPr marL="482091" indent="-482091" defTabSz="602615">
              <a:spcBef>
                <a:spcPts val="3000"/>
              </a:spcBef>
              <a:buBlip>
                <a:blip r:embed="rId2"/>
              </a:buBlip>
              <a:defRPr sz="3796"/>
            </a:pPr>
            <a:r>
              <a:t>SAGE Publishing - independent publisher gives open-access to academic journals, subscription based.</a:t>
            </a:r>
          </a:p>
          <a:p>
            <a:pPr marL="482091" indent="-482091" defTabSz="602615">
              <a:spcBef>
                <a:spcPts val="3000"/>
              </a:spcBef>
              <a:buBlip>
                <a:blip r:embed="rId2"/>
              </a:buBlip>
              <a:defRPr sz="3796"/>
            </a:pPr>
            <a:r>
              <a:t>Taylor and Francis Online - publish peer-reviewed journal articles.  Free admission is limited. </a:t>
            </a:r>
          </a:p>
          <a:p>
            <a:pPr marL="482091" indent="-482091" defTabSz="602615">
              <a:spcBef>
                <a:spcPts val="3000"/>
              </a:spcBef>
              <a:buBlip>
                <a:blip r:embed="rId2"/>
              </a:buBlip>
              <a:defRPr sz="3796"/>
            </a:pPr>
            <a:r>
              <a:t>Academia - free resource similar to GoogleScholar.</a:t>
            </a:r>
          </a:p>
          <a:p>
            <a:pPr marL="482091" indent="-482091" defTabSz="602615">
              <a:spcBef>
                <a:spcPts val="3000"/>
              </a:spcBef>
              <a:buBlip>
                <a:blip r:embed="rId2"/>
              </a:buBlip>
              <a:defRPr sz="3796"/>
            </a:pPr>
            <a:r>
              <a:t>Scopus - one of the biggest peer-reviewed journals and articles.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List of Credible News Sources"/>
          <p:cNvSpPr txBox="1"/>
          <p:nvPr>
            <p:ph type="title"/>
          </p:nvPr>
        </p:nvSpPr>
        <p:spPr>
          <a:prstGeom prst="rect">
            <a:avLst/>
          </a:prstGeom>
        </p:spPr>
        <p:txBody>
          <a:bodyPr/>
          <a:lstStyle/>
          <a:p>
            <a:pPr/>
            <a:r>
              <a:t>List of Credible News Sources</a:t>
            </a:r>
          </a:p>
        </p:txBody>
      </p:sp>
      <p:sp>
        <p:nvSpPr>
          <p:cNvPr id="162" name="BBC News - one of the most trusted sources you can ever find.  They post fresh pieces of news in text, video, or audio format.…"/>
          <p:cNvSpPr txBox="1"/>
          <p:nvPr>
            <p:ph type="body" idx="1"/>
          </p:nvPr>
        </p:nvSpPr>
        <p:spPr>
          <a:prstGeom prst="rect">
            <a:avLst/>
          </a:prstGeom>
        </p:spPr>
        <p:txBody>
          <a:bodyPr/>
          <a:lstStyle/>
          <a:p>
            <a:pPr marL="429259" indent="-429259" defTabSz="536575">
              <a:spcBef>
                <a:spcPts val="2700"/>
              </a:spcBef>
              <a:buBlip>
                <a:blip r:embed="rId2"/>
              </a:buBlip>
              <a:defRPr sz="3380"/>
            </a:pPr>
            <a:r>
              <a:t>BBC News - one of the most trusted sources you can ever find.  They post fresh pieces of news in text, video, or audio format.</a:t>
            </a:r>
          </a:p>
          <a:p>
            <a:pPr marL="429259" indent="-429259" defTabSz="536575">
              <a:spcBef>
                <a:spcPts val="2700"/>
              </a:spcBef>
              <a:buBlip>
                <a:blip r:embed="rId2"/>
              </a:buBlip>
              <a:defRPr sz="3380"/>
            </a:pPr>
            <a:r>
              <a:t>The Economist- well known and respected weekly magazine with a focus on international business, economics, and politics.  Available online.</a:t>
            </a:r>
          </a:p>
          <a:p>
            <a:pPr marL="429259" indent="-429259" defTabSz="536575">
              <a:spcBef>
                <a:spcPts val="2700"/>
              </a:spcBef>
              <a:buBlip>
                <a:blip r:embed="rId2"/>
              </a:buBlip>
              <a:defRPr sz="3380"/>
            </a:pPr>
            <a:r>
              <a:t>The Wall Street Journal - business journal and published digitally and broadsheet format. </a:t>
            </a:r>
          </a:p>
          <a:p>
            <a:pPr marL="429259" indent="-429259" defTabSz="536575">
              <a:spcBef>
                <a:spcPts val="2700"/>
              </a:spcBef>
              <a:buBlip>
                <a:blip r:embed="rId2"/>
              </a:buBlip>
              <a:defRPr sz="3380"/>
            </a:pPr>
            <a:r>
              <a:t>Google News - Set your preferences and it generates an endless stream of articles based on interest. </a:t>
            </a:r>
          </a:p>
          <a:p>
            <a:pPr marL="429259" indent="-429259" defTabSz="536575">
              <a:spcBef>
                <a:spcPts val="2700"/>
              </a:spcBef>
              <a:buBlip>
                <a:blip r:embed="rId2"/>
              </a:buBlip>
              <a:defRPr sz="3380"/>
            </a:pPr>
            <a:r>
              <a:t>The Guardian - A British newspaper that has been in business for over 200 years.  Online publications are free.</a:t>
            </a:r>
          </a:p>
          <a:p>
            <a:pPr marL="429259" indent="-429259" defTabSz="536575">
              <a:spcBef>
                <a:spcPts val="2700"/>
              </a:spcBef>
              <a:buBlip>
                <a:blip r:embed="rId2"/>
              </a:buBlip>
              <a:defRPr sz="3380"/>
            </a:pPr>
            <a:r>
              <a:t>CNN - international TV channel which covers business and politics.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Credible Sources on Natural Science"/>
          <p:cNvSpPr txBox="1"/>
          <p:nvPr>
            <p:ph type="title"/>
          </p:nvPr>
        </p:nvSpPr>
        <p:spPr>
          <a:prstGeom prst="rect">
            <a:avLst/>
          </a:prstGeom>
        </p:spPr>
        <p:txBody>
          <a:bodyPr/>
          <a:lstStyle>
            <a:lvl1pPr defTabSz="775969">
              <a:defRPr sz="9400"/>
            </a:lvl1pPr>
          </a:lstStyle>
          <a:p>
            <a:pPr/>
            <a:r>
              <a:t>Credible Sources on Natural Science</a:t>
            </a:r>
          </a:p>
        </p:txBody>
      </p:sp>
      <p:sp>
        <p:nvSpPr>
          <p:cNvPr id="165" name="NASA - a governmental source of information about the most recent discoveries and explorations of space.  Live streams of launching and landing.…"/>
          <p:cNvSpPr txBox="1"/>
          <p:nvPr>
            <p:ph type="body" idx="1"/>
          </p:nvPr>
        </p:nvSpPr>
        <p:spPr>
          <a:prstGeom prst="rect">
            <a:avLst/>
          </a:prstGeom>
        </p:spPr>
        <p:txBody>
          <a:bodyPr/>
          <a:lstStyle/>
          <a:p>
            <a:pPr marL="548131" indent="-548131" defTabSz="685165">
              <a:spcBef>
                <a:spcPts val="3400"/>
              </a:spcBef>
              <a:buBlip>
                <a:blip r:embed="rId2"/>
              </a:buBlip>
              <a:defRPr sz="4316"/>
            </a:pPr>
            <a:r>
              <a:t>NASA - a governmental source of information about the most recent discoveries and explorations of space.  Live streams of launching and landing. </a:t>
            </a:r>
          </a:p>
          <a:p>
            <a:pPr marL="548131" indent="-548131" defTabSz="685165">
              <a:spcBef>
                <a:spcPts val="3400"/>
              </a:spcBef>
              <a:buBlip>
                <a:blip r:embed="rId2"/>
              </a:buBlip>
              <a:defRPr sz="4316"/>
            </a:pPr>
            <a:r>
              <a:t>Scientific American - subscription based on science and technology. </a:t>
            </a:r>
          </a:p>
          <a:p>
            <a:pPr marL="548131" indent="-548131" defTabSz="685165">
              <a:spcBef>
                <a:spcPts val="3400"/>
              </a:spcBef>
              <a:buBlip>
                <a:blip r:embed="rId2"/>
              </a:buBlip>
              <a:defRPr sz="4316"/>
            </a:pPr>
            <a:r>
              <a:t>Popular Science - Won multiple awards for its science-oriented source for the general audience. </a:t>
            </a:r>
          </a:p>
          <a:p>
            <a:pPr marL="548131" indent="-548131" defTabSz="685165">
              <a:spcBef>
                <a:spcPts val="3400"/>
              </a:spcBef>
              <a:buBlip>
                <a:blip r:embed="rId2"/>
              </a:buBlip>
              <a:defRPr sz="4316"/>
            </a:pPr>
            <a:r>
              <a:t>National Geographic - Nature lovers source of exciting news and documentaries on most topics.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Screenshot 2023-01-18 at 12.03.13 PM.png" descr="Screenshot 2023-01-18 at 12.03.13 PM.png"/>
          <p:cNvPicPr>
            <a:picLocks noChangeAspect="1"/>
          </p:cNvPicPr>
          <p:nvPr/>
        </p:nvPicPr>
        <p:blipFill>
          <a:blip r:embed="rId2">
            <a:extLst/>
          </a:blip>
          <a:stretch>
            <a:fillRect/>
          </a:stretch>
        </p:blipFill>
        <p:spPr>
          <a:xfrm>
            <a:off x="5918613" y="2894248"/>
            <a:ext cx="12901129" cy="7927504"/>
          </a:xfrm>
          <a:prstGeom prst="rect">
            <a:avLst/>
          </a:prstGeom>
          <a:ln w="12700">
            <a:miter lim="400000"/>
          </a:ln>
        </p:spPr>
      </p:pic>
      <p:sp>
        <p:nvSpPr>
          <p:cNvPr id="168" name="Website Reliability Checklist"/>
          <p:cNvSpPr txBox="1"/>
          <p:nvPr/>
        </p:nvSpPr>
        <p:spPr>
          <a:xfrm>
            <a:off x="4432618" y="1298531"/>
            <a:ext cx="14854350" cy="194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400"/>
            </a:lvl1pPr>
          </a:lstStyle>
          <a:p>
            <a:pPr/>
            <a:r>
              <a:t>Website Reliability Checklist</a:t>
            </a:r>
          </a:p>
        </p:txBody>
      </p:sp>
      <p:sp>
        <p:nvSpPr>
          <p:cNvPr id="169" name="Look for at least 9 of these signs in your article"/>
          <p:cNvSpPr txBox="1"/>
          <p:nvPr/>
        </p:nvSpPr>
        <p:spPr>
          <a:xfrm>
            <a:off x="5531997" y="11253601"/>
            <a:ext cx="1332000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pPr/>
            <a:r>
              <a:t>Look for at least 9 of these signs in your article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eferences"/>
          <p:cNvSpPr txBox="1"/>
          <p:nvPr>
            <p:ph type="title"/>
          </p:nvPr>
        </p:nvSpPr>
        <p:spPr>
          <a:prstGeom prst="rect">
            <a:avLst/>
          </a:prstGeom>
        </p:spPr>
        <p:txBody>
          <a:bodyPr/>
          <a:lstStyle/>
          <a:p>
            <a:pPr/>
            <a:r>
              <a:t>References</a:t>
            </a:r>
          </a:p>
        </p:txBody>
      </p:sp>
      <p:sp>
        <p:nvSpPr>
          <p:cNvPr id="172" name="University of Maryland Global Campus, 2022, Evaluating Web Sites [video] https://youtu.be/kzWS0t5F-wE"/>
          <p:cNvSpPr txBox="1"/>
          <p:nvPr>
            <p:ph type="body" idx="1"/>
          </p:nvPr>
        </p:nvSpPr>
        <p:spPr>
          <a:prstGeom prst="rect">
            <a:avLst/>
          </a:prstGeom>
        </p:spPr>
        <p:txBody>
          <a:bodyPr/>
          <a:lstStyle/>
          <a:p>
            <a:pPr>
              <a:buBlip>
                <a:blip r:embed="rId2"/>
              </a:buBlip>
            </a:pPr>
            <a:r>
              <a:t>University of Maryland Global Campus, 2022, Evaluating Web Sites [video] </a:t>
            </a:r>
            <a:r>
              <a:rPr u="sng">
                <a:hlinkClick r:id="rId3" invalidUrl="" action="" tgtFrame="" tooltip="" history="1" highlightClick="0" endSnd="0"/>
              </a:rPr>
              <a:t>https://youtu.be/kzWS0t5F-wE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Credible"/>
          <p:cNvSpPr txBox="1"/>
          <p:nvPr>
            <p:ph type="title"/>
          </p:nvPr>
        </p:nvSpPr>
        <p:spPr>
          <a:prstGeom prst="rect">
            <a:avLst/>
          </a:prstGeom>
        </p:spPr>
        <p:txBody>
          <a:bodyPr/>
          <a:lstStyle/>
          <a:p>
            <a:pPr/>
            <a:r>
              <a:t>Credible</a:t>
            </a:r>
          </a:p>
        </p:txBody>
      </p:sp>
      <p:sp>
        <p:nvSpPr>
          <p:cNvPr id="123" name="It is important that students look for relevant sources of information.  Research maybe a tiring process but when it comes to credibility, it is a must.…"/>
          <p:cNvSpPr txBox="1"/>
          <p:nvPr>
            <p:ph type="body" sz="half" idx="1"/>
          </p:nvPr>
        </p:nvSpPr>
        <p:spPr>
          <a:prstGeom prst="rect">
            <a:avLst/>
          </a:prstGeom>
        </p:spPr>
        <p:txBody>
          <a:bodyPr/>
          <a:lstStyle/>
          <a:p>
            <a:pPr marL="0" indent="0">
              <a:buSzTx/>
              <a:buNone/>
            </a:pPr>
            <a:r>
              <a:t>It is important that students look for relevant sources of information.  Research maybe a tiring process but when it comes to credibility, it is a must.</a:t>
            </a:r>
          </a:p>
          <a:p>
            <a:pPr marL="0" indent="0">
              <a:buSzTx/>
              <a:buNone/>
            </a:pPr>
            <a:r>
              <a:t>Don’t know how to find credible sources, you are in the right place! </a:t>
            </a:r>
          </a:p>
        </p:txBody>
      </p:sp>
      <p:pic>
        <p:nvPicPr>
          <p:cNvPr id="124" name="shopping.png" descr="shopping.png"/>
          <p:cNvPicPr>
            <a:picLocks noChangeAspect="0"/>
          </p:cNvPicPr>
          <p:nvPr/>
        </p:nvPicPr>
        <p:blipFill>
          <a:blip r:embed="rId2">
            <a:extLst/>
          </a:blip>
          <a:stretch>
            <a:fillRect/>
          </a:stretch>
        </p:blipFill>
        <p:spPr>
          <a:xfrm>
            <a:off x="14425441" y="3717352"/>
            <a:ext cx="5769319" cy="8719696"/>
          </a:xfrm>
          <a:prstGeom prst="rect">
            <a:avLst/>
          </a:prstGeom>
          <a:effectLst>
            <a:outerShdw sx="100000" sy="100000" kx="0" ky="0" algn="b" rotWithShape="0" blurRad="381000" dist="114300" dir="0">
              <a:srgbClr val="000000">
                <a:alpha val="75000"/>
              </a:srgbClr>
            </a:outerShdw>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Credible Sources: Definition"/>
          <p:cNvSpPr txBox="1"/>
          <p:nvPr>
            <p:ph type="title"/>
          </p:nvPr>
        </p:nvSpPr>
        <p:spPr>
          <a:prstGeom prst="rect">
            <a:avLst/>
          </a:prstGeom>
        </p:spPr>
        <p:txBody>
          <a:bodyPr/>
          <a:lstStyle/>
          <a:p>
            <a:pPr/>
            <a:r>
              <a:t>Credible Sources: Definition</a:t>
            </a:r>
          </a:p>
        </p:txBody>
      </p:sp>
      <p:sp>
        <p:nvSpPr>
          <p:cNvPr id="127" name="Credible sources are ones that can be considered unbiased and some sort of evidence to rely on."/>
          <p:cNvSpPr txBox="1"/>
          <p:nvPr>
            <p:ph type="body" idx="1"/>
          </p:nvPr>
        </p:nvSpPr>
        <p:spPr>
          <a:prstGeom prst="rect">
            <a:avLst/>
          </a:prstGeom>
        </p:spPr>
        <p:txBody>
          <a:bodyPr/>
          <a:lstStyle>
            <a:lvl1pPr marL="0" indent="0">
              <a:buSzTx/>
              <a:buNone/>
            </a:lvl1pPr>
          </a:lstStyle>
          <a:p>
            <a:pPr/>
            <a:r>
              <a:t>Credible sources are ones that can be considered unbiased and some sort of evidence to rely on.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Credible Sources…"/>
          <p:cNvSpPr txBox="1"/>
          <p:nvPr>
            <p:ph type="body" idx="1"/>
          </p:nvPr>
        </p:nvSpPr>
        <p:spPr>
          <a:prstGeom prst="rect">
            <a:avLst/>
          </a:prstGeom>
        </p:spPr>
        <p:txBody>
          <a:bodyPr/>
          <a:lstStyle/>
          <a:p>
            <a:pPr marL="0" indent="0" algn="ctr" defTabSz="718184">
              <a:spcBef>
                <a:spcPts val="3600"/>
              </a:spcBef>
              <a:buSzTx/>
              <a:buNone/>
              <a:defRPr sz="5655"/>
            </a:pPr>
            <a:r>
              <a:t>Credible Sources</a:t>
            </a:r>
          </a:p>
          <a:p>
            <a:pPr marL="596645" indent="-596645" defTabSz="718184">
              <a:spcBef>
                <a:spcPts val="3600"/>
              </a:spcBef>
              <a:buSzPct val="125000"/>
              <a:buChar char="•"/>
              <a:defRPr sz="4698"/>
            </a:pPr>
            <a:r>
              <a:t>Are published within the last ten years.</a:t>
            </a:r>
          </a:p>
          <a:p>
            <a:pPr marL="596645" indent="-596645" defTabSz="718184">
              <a:spcBef>
                <a:spcPts val="3600"/>
              </a:spcBef>
              <a:buSzPct val="125000"/>
              <a:buChar char="•"/>
              <a:defRPr sz="4698"/>
            </a:pPr>
            <a:r>
              <a:t>Are written by respected </a:t>
            </a:r>
          </a:p>
          <a:p>
            <a:pPr marL="596645" indent="-596645" defTabSz="718184">
              <a:spcBef>
                <a:spcPts val="3600"/>
              </a:spcBef>
              <a:buSzPct val="125000"/>
              <a:buChar char="•"/>
              <a:defRPr sz="4698"/>
            </a:pPr>
            <a:r>
              <a:t>Belong to educational and governmental institutions</a:t>
            </a:r>
          </a:p>
          <a:p>
            <a:pPr marL="596645" indent="-596645" defTabSz="718184">
              <a:spcBef>
                <a:spcPts val="3600"/>
              </a:spcBef>
              <a:buSzPct val="125000"/>
              <a:buChar char="•"/>
              <a:defRPr sz="4698"/>
            </a:pPr>
            <a:r>
              <a:t>Articles from Google Scholar</a:t>
            </a:r>
          </a:p>
          <a:p>
            <a:pPr marL="596645" indent="-596645" defTabSz="718184">
              <a:spcBef>
                <a:spcPts val="3600"/>
              </a:spcBef>
              <a:buSzPct val="125000"/>
              <a:buChar char="•"/>
              <a:defRPr sz="4698"/>
            </a:pPr>
            <a:r>
              <a:t>Academic databases (EPISD databases in Classlink such as TexQuest, EBSCO, TexGuide)</a:t>
            </a:r>
          </a:p>
          <a:p>
            <a:pPr marL="596645" indent="-596645" defTabSz="718184">
              <a:spcBef>
                <a:spcPts val="3600"/>
              </a:spcBef>
              <a:buSzPct val="125000"/>
              <a:buChar char="•"/>
              <a:defRPr sz="4698"/>
            </a:pPr>
            <a:r>
              <a:t>Famous online dictionaries and encyclopedias.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Non-Credible Sources"/>
          <p:cNvSpPr txBox="1"/>
          <p:nvPr>
            <p:ph type="title"/>
          </p:nvPr>
        </p:nvSpPr>
        <p:spPr>
          <a:prstGeom prst="rect">
            <a:avLst/>
          </a:prstGeom>
        </p:spPr>
        <p:txBody>
          <a:bodyPr/>
          <a:lstStyle/>
          <a:p>
            <a:pPr/>
            <a:r>
              <a:t>Non-Credible Sources</a:t>
            </a:r>
          </a:p>
        </p:txBody>
      </p:sp>
      <p:sp>
        <p:nvSpPr>
          <p:cNvPr id="132" name="Non-credible sources are the complete opposite of the Credible Source’s definition.  They should not be used especially when you are working on essential pieces of writing.  An unreliable source would most definitely be outdated and coming from the write"/>
          <p:cNvSpPr txBox="1"/>
          <p:nvPr>
            <p:ph type="body" idx="1"/>
          </p:nvPr>
        </p:nvSpPr>
        <p:spPr>
          <a:prstGeom prst="rect">
            <a:avLst/>
          </a:prstGeom>
        </p:spPr>
        <p:txBody>
          <a:bodyPr/>
          <a:lstStyle>
            <a:lvl1pPr marL="0" indent="0">
              <a:buSzTx/>
              <a:buNone/>
            </a:lvl1pPr>
          </a:lstStyle>
          <a:p>
            <a:pPr/>
            <a:r>
              <a:t>Non-credible sources are the complete opposite of the Credible Source’s definition.  They should not be used especially when you are working on essential pieces of writing.  An unreliable source would most definitely be outdated and coming from the writers with no credentials.  Blog posts are a caution as they don’t have any citations.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Non-Credible Sources"/>
          <p:cNvSpPr txBox="1"/>
          <p:nvPr>
            <p:ph type="title"/>
          </p:nvPr>
        </p:nvSpPr>
        <p:spPr>
          <a:prstGeom prst="rect">
            <a:avLst/>
          </a:prstGeom>
        </p:spPr>
        <p:txBody>
          <a:bodyPr/>
          <a:lstStyle/>
          <a:p>
            <a:pPr/>
            <a:r>
              <a:t>Non-Credible Sources</a:t>
            </a:r>
          </a:p>
        </p:txBody>
      </p:sp>
      <p:sp>
        <p:nvSpPr>
          <p:cNvPr id="135" name="Outdated information…"/>
          <p:cNvSpPr txBox="1"/>
          <p:nvPr>
            <p:ph type="body" idx="1"/>
          </p:nvPr>
        </p:nvSpPr>
        <p:spPr>
          <a:prstGeom prst="rect">
            <a:avLst/>
          </a:prstGeom>
        </p:spPr>
        <p:txBody>
          <a:bodyPr/>
          <a:lstStyle/>
          <a:p>
            <a:pPr marL="0" indent="0">
              <a:buSzTx/>
              <a:buNone/>
            </a:pPr>
            <a:r>
              <a:t>Outdated information</a:t>
            </a:r>
          </a:p>
          <a:p>
            <a:pPr marL="0" indent="0">
              <a:buSzTx/>
              <a:buNone/>
            </a:pPr>
            <a:r>
              <a:t>Texts written by someone without proper credentials </a:t>
            </a:r>
          </a:p>
          <a:p>
            <a:pPr marL="0" indent="0">
              <a:buSzTx/>
              <a:buNone/>
            </a:pPr>
            <a:r>
              <a:t>Articles without citations</a:t>
            </a:r>
          </a:p>
          <a:p>
            <a:pPr marL="0" indent="0">
              <a:buSzTx/>
              <a:buNone/>
            </a:pPr>
            <a:r>
              <a:t>Blog posts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How to Determine Credible Sources"/>
          <p:cNvSpPr txBox="1"/>
          <p:nvPr>
            <p:ph type="title"/>
          </p:nvPr>
        </p:nvSpPr>
        <p:spPr>
          <a:prstGeom prst="rect">
            <a:avLst/>
          </a:prstGeom>
        </p:spPr>
        <p:txBody>
          <a:bodyPr/>
          <a:lstStyle>
            <a:lvl1pPr defTabSz="792479">
              <a:defRPr sz="9600"/>
            </a:lvl1pPr>
          </a:lstStyle>
          <a:p>
            <a:pPr/>
            <a:r>
              <a:t>How to Determine Credible Sources</a:t>
            </a:r>
          </a:p>
        </p:txBody>
      </p:sp>
      <p:sp>
        <p:nvSpPr>
          <p:cNvPr id="138" name="Pay close attention to several things when you look for credible sources.…"/>
          <p:cNvSpPr txBox="1"/>
          <p:nvPr>
            <p:ph type="body" idx="1"/>
          </p:nvPr>
        </p:nvSpPr>
        <p:spPr>
          <a:prstGeom prst="rect">
            <a:avLst/>
          </a:prstGeom>
        </p:spPr>
        <p:txBody>
          <a:bodyPr/>
          <a:lstStyle/>
          <a:p>
            <a:pPr marL="0" indent="0" defTabSz="759459">
              <a:spcBef>
                <a:spcPts val="3800"/>
              </a:spcBef>
              <a:buSzTx/>
              <a:buNone/>
              <a:defRPr sz="4784"/>
            </a:pPr>
            <a:r>
              <a:t>Pay close attention to several things when you look for credible sources. </a:t>
            </a:r>
          </a:p>
          <a:p>
            <a:pPr marL="817880" indent="-817880" defTabSz="759459">
              <a:spcBef>
                <a:spcPts val="3800"/>
              </a:spcBef>
              <a:buSzPct val="100000"/>
              <a:buAutoNum type="arabicPeriod" startAt="1"/>
              <a:defRPr sz="4784"/>
            </a:pPr>
            <a:r>
              <a:t>All information should be current or published within the last few years usually within the last three to five years. </a:t>
            </a:r>
          </a:p>
          <a:p>
            <a:pPr marL="817880" indent="-817880" defTabSz="759459">
              <a:spcBef>
                <a:spcPts val="3800"/>
              </a:spcBef>
              <a:buSzPct val="100000"/>
              <a:buAutoNum type="arabicPeriod" startAt="1"/>
              <a:defRPr sz="4784"/>
            </a:pPr>
            <a:r>
              <a:t>Check the authors to make sure they are well known and have received acknowledgement. </a:t>
            </a:r>
          </a:p>
          <a:p>
            <a:pPr marL="817880" indent="-817880" defTabSz="759459">
              <a:spcBef>
                <a:spcPts val="3800"/>
              </a:spcBef>
              <a:buSzPct val="100000"/>
              <a:buAutoNum type="arabicPeriod" startAt="1"/>
              <a:defRPr sz="4784"/>
            </a:pPr>
            <a:r>
              <a:t>Websites belonging to governmental or educational institutions are reliable.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Why Is It Important to Use Credible Sources for Research?"/>
          <p:cNvSpPr txBox="1"/>
          <p:nvPr>
            <p:ph type="title"/>
          </p:nvPr>
        </p:nvSpPr>
        <p:spPr>
          <a:prstGeom prst="rect">
            <a:avLst/>
          </a:prstGeom>
        </p:spPr>
        <p:txBody>
          <a:bodyPr/>
          <a:lstStyle>
            <a:lvl1pPr defTabSz="594360">
              <a:defRPr sz="7200"/>
            </a:lvl1pPr>
          </a:lstStyle>
          <a:p>
            <a:pPr/>
            <a:r>
              <a:t>Why Is It Important to Use Credible Sources for Research?</a:t>
            </a:r>
          </a:p>
        </p:txBody>
      </p:sp>
      <p:sp>
        <p:nvSpPr>
          <p:cNvPr id="141" name="No one will believe the arguments you make if it is based on Wikipedia information.…"/>
          <p:cNvSpPr txBox="1"/>
          <p:nvPr>
            <p:ph type="body" idx="1"/>
          </p:nvPr>
        </p:nvSpPr>
        <p:spPr>
          <a:prstGeom prst="rect">
            <a:avLst/>
          </a:prstGeom>
        </p:spPr>
        <p:txBody>
          <a:bodyPr/>
          <a:lstStyle/>
          <a:p>
            <a:pPr marL="614172" indent="-614172" defTabSz="767715">
              <a:spcBef>
                <a:spcPts val="3900"/>
              </a:spcBef>
              <a:buBlip>
                <a:blip r:embed="rId2"/>
              </a:buBlip>
              <a:defRPr sz="4836"/>
            </a:pPr>
            <a:r>
              <a:t>No one will believe the arguments you make if it is based on Wikipedia information.</a:t>
            </a:r>
          </a:p>
          <a:p>
            <a:pPr marL="614172" indent="-614172" defTabSz="767715">
              <a:spcBef>
                <a:spcPts val="3900"/>
              </a:spcBef>
              <a:buBlip>
                <a:blip r:embed="rId2"/>
              </a:buBlip>
              <a:defRPr sz="4836"/>
            </a:pPr>
            <a:r>
              <a:t>Trustworthy sources guarantees  that your statements will convenience the readers.</a:t>
            </a:r>
          </a:p>
          <a:p>
            <a:pPr marL="614172" indent="-614172" defTabSz="767715">
              <a:spcBef>
                <a:spcPts val="3900"/>
              </a:spcBef>
              <a:buBlip>
                <a:blip r:embed="rId2"/>
              </a:buBlip>
              <a:defRPr sz="4836"/>
            </a:pPr>
            <a:r>
              <a:t>An academic research paper is expected to be backed up by reliable evidence. </a:t>
            </a:r>
          </a:p>
          <a:p>
            <a:pPr marL="614172" indent="-614172" defTabSz="767715">
              <a:spcBef>
                <a:spcPts val="3900"/>
              </a:spcBef>
              <a:buBlip>
                <a:blip r:embed="rId2"/>
              </a:buBlip>
              <a:defRPr sz="4836"/>
            </a:pPr>
            <a:r>
              <a:t>Often unreliable sources may contain errors or mistakes.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Web Domains in Scholarly Research"/>
          <p:cNvSpPr txBox="1"/>
          <p:nvPr>
            <p:ph type="title"/>
          </p:nvPr>
        </p:nvSpPr>
        <p:spPr>
          <a:prstGeom prst="rect">
            <a:avLst/>
          </a:prstGeom>
        </p:spPr>
        <p:txBody>
          <a:bodyPr/>
          <a:lstStyle>
            <a:lvl1pPr defTabSz="800735">
              <a:defRPr sz="9700"/>
            </a:lvl1pPr>
          </a:lstStyle>
          <a:p>
            <a:pPr/>
            <a:r>
              <a:t>Web Domains in Scholarly Research</a:t>
            </a:r>
          </a:p>
        </p:txBody>
      </p:sp>
      <p:sp>
        <p:nvSpPr>
          <p:cNvPr id="144" name="Where does your source come from?…"/>
          <p:cNvSpPr txBox="1"/>
          <p:nvPr>
            <p:ph type="body" idx="1"/>
          </p:nvPr>
        </p:nvSpPr>
        <p:spPr>
          <a:prstGeom prst="rect">
            <a:avLst/>
          </a:prstGeom>
        </p:spPr>
        <p:txBody>
          <a:bodyPr/>
          <a:lstStyle/>
          <a:p>
            <a:pPr marL="0" indent="0" defTabSz="676909">
              <a:spcBef>
                <a:spcPts val="3400"/>
              </a:spcBef>
              <a:buSzTx/>
              <a:buNone/>
              <a:defRPr sz="4264"/>
            </a:pPr>
            <a:r>
              <a:t>Where does your source come from?</a:t>
            </a:r>
          </a:p>
          <a:p>
            <a:pPr marL="541527" indent="-541527" defTabSz="676909">
              <a:spcBef>
                <a:spcPts val="3400"/>
              </a:spcBef>
              <a:buBlip>
                <a:blip r:embed="rId2"/>
              </a:buBlip>
              <a:defRPr sz="4264"/>
            </a:pPr>
            <a:r>
              <a:t>Government or Military (.gov or .mil) are generally credible sources on the web.</a:t>
            </a:r>
          </a:p>
          <a:p>
            <a:pPr marL="541527" indent="-541527" defTabSz="676909">
              <a:spcBef>
                <a:spcPts val="3400"/>
              </a:spcBef>
              <a:buBlip>
                <a:blip r:embed="rId2"/>
              </a:buBlip>
              <a:defRPr sz="4264"/>
            </a:pPr>
            <a:r>
              <a:t>University (.edu) check for credibility and authority.</a:t>
            </a:r>
          </a:p>
          <a:p>
            <a:pPr marL="541527" indent="-541527" defTabSz="676909">
              <a:spcBef>
                <a:spcPts val="3400"/>
              </a:spcBef>
              <a:buBlip>
                <a:blip r:embed="rId2"/>
              </a:buBlip>
              <a:defRPr sz="4264"/>
            </a:pPr>
            <a:r>
              <a:t>Company websites (.com) be aware that company websites are used to promote so make sure the information in non-biased.</a:t>
            </a:r>
          </a:p>
          <a:p>
            <a:pPr marL="541527" indent="-541527" defTabSz="676909">
              <a:spcBef>
                <a:spcPts val="3400"/>
              </a:spcBef>
              <a:buBlip>
                <a:blip r:embed="rId2"/>
              </a:buBlip>
              <a:defRPr sz="4264"/>
            </a:pPr>
            <a:r>
              <a:t>Special Interest (.org) while many professional organizations end in .org there are also many.orgs that are biased and promote a specific agenda. </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